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359" r:id="rId14"/>
    <p:sldId id="360" r:id="rId15"/>
    <p:sldId id="262" r:id="rId16"/>
    <p:sldId id="261" r:id="rId17"/>
    <p:sldId id="279" r:id="rId18"/>
    <p:sldId id="263" r:id="rId19"/>
    <p:sldId id="265" r:id="rId20"/>
    <p:sldId id="264" r:id="rId21"/>
    <p:sldId id="363" r:id="rId22"/>
    <p:sldId id="364" r:id="rId23"/>
    <p:sldId id="351" r:id="rId24"/>
    <p:sldId id="355" r:id="rId25"/>
    <p:sldId id="368" r:id="rId26"/>
    <p:sldId id="369" r:id="rId27"/>
    <p:sldId id="350" r:id="rId28"/>
    <p:sldId id="356" r:id="rId29"/>
    <p:sldId id="352" r:id="rId30"/>
    <p:sldId id="354" r:id="rId31"/>
    <p:sldId id="353" r:id="rId32"/>
    <p:sldId id="349" r:id="rId33"/>
    <p:sldId id="282" r:id="rId34"/>
    <p:sldId id="283" r:id="rId35"/>
    <p:sldId id="307" r:id="rId36"/>
    <p:sldId id="284" r:id="rId37"/>
    <p:sldId id="285" r:id="rId38"/>
    <p:sldId id="309" r:id="rId39"/>
    <p:sldId id="286" r:id="rId40"/>
    <p:sldId id="287" r:id="rId41"/>
    <p:sldId id="333" r:id="rId42"/>
    <p:sldId id="314" r:id="rId43"/>
    <p:sldId id="334" r:id="rId44"/>
    <p:sldId id="344" r:id="rId45"/>
    <p:sldId id="281" r:id="rId46"/>
    <p:sldId id="358" r:id="rId47"/>
    <p:sldId id="357" r:id="rId48"/>
    <p:sldId id="348" r:id="rId49"/>
    <p:sldId id="346" r:id="rId50"/>
    <p:sldId id="331" r:id="rId51"/>
    <p:sldId id="362" r:id="rId52"/>
    <p:sldId id="318" r:id="rId53"/>
    <p:sldId id="367" r:id="rId54"/>
    <p:sldId id="296" r:id="rId55"/>
    <p:sldId id="319" r:id="rId56"/>
    <p:sldId id="320" r:id="rId57"/>
    <p:sldId id="301" r:id="rId58"/>
    <p:sldId id="302" r:id="rId59"/>
    <p:sldId id="303" r:id="rId60"/>
    <p:sldId id="304" r:id="rId61"/>
    <p:sldId id="336" r:id="rId62"/>
    <p:sldId id="337" r:id="rId63"/>
    <p:sldId id="338" r:id="rId64"/>
    <p:sldId id="339" r:id="rId65"/>
    <p:sldId id="310" r:id="rId66"/>
    <p:sldId id="288" r:id="rId67"/>
    <p:sldId id="332" r:id="rId68"/>
    <p:sldId id="311" r:id="rId69"/>
    <p:sldId id="316" r:id="rId70"/>
    <p:sldId id="317" r:id="rId71"/>
    <p:sldId id="321" r:id="rId72"/>
    <p:sldId id="322" r:id="rId73"/>
    <p:sldId id="323" r:id="rId74"/>
    <p:sldId id="325" r:id="rId75"/>
    <p:sldId id="324" r:id="rId76"/>
    <p:sldId id="327" r:id="rId77"/>
    <p:sldId id="328" r:id="rId78"/>
    <p:sldId id="329" r:id="rId79"/>
    <p:sldId id="33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1628" autoAdjust="0"/>
  </p:normalViewPr>
  <p:slideViewPr>
    <p:cSldViewPr snapToGrid="0">
      <p:cViewPr varScale="1">
        <p:scale>
          <a:sx n="91" d="100"/>
          <a:sy n="91" d="100"/>
        </p:scale>
        <p:origin x="1158" y="6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a:t>
            </a:r>
            <a:r>
              <a:rPr lang="en-US" baseline="0" dirty="0" smtClean="0"/>
              <a:t>have </a:t>
            </a:r>
            <a:r>
              <a:rPr lang="en-US" baseline="0" dirty="0" smtClean="0"/>
              <a:t>allowed our group to relate well with current PIs, as well as build a CDW ecosystem that works well with </a:t>
            </a:r>
            <a:r>
              <a:rPr lang="en-US" baseline="0" dirty="0" smtClean="0"/>
              <a:t>research.</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We can’t perform any extra procedures.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is twice as large as the 2</a:t>
            </a:r>
            <a:r>
              <a:rPr lang="en-US" baseline="30000" dirty="0" smtClean="0"/>
              <a:t>nd</a:t>
            </a:r>
            <a:r>
              <a:rPr lang="en-US" baseline="0" dirty="0" smtClean="0"/>
              <a:t> highest.  Besides the pace, our total volume is 4</a:t>
            </a:r>
            <a:r>
              <a:rPr lang="en-US" baseline="30000" dirty="0" smtClean="0"/>
              <a:t>th</a:t>
            </a:r>
            <a:r>
              <a:rPr lang="en-US" baseline="0" dirty="0" smtClean="0"/>
              <a:t> highest overall, even when considering locations that started years ago.</a:t>
            </a:r>
          </a:p>
          <a:p>
            <a:endParaRPr lang="en-US" baseline="0" dirty="0" smtClean="0"/>
          </a:p>
          <a:p>
            <a:r>
              <a:rPr lang="en-US" baseline="0" dirty="0" smtClean="0"/>
              <a:t>This is advantage of ours is independent from the brand of EMR.  Many of these places have Epic.</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13</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Breaking down the contributions</a:t>
            </a:r>
            <a:r>
              <a:rPr lang="en-US" baseline="0" dirty="0" smtClean="0"/>
              <a:t> of the sites over time, you’ll see the outpatients dominate.  Some is attributable to their process, some is attributable to the volume of patients and types of typical drugs.</a:t>
            </a:r>
          </a:p>
          <a:p>
            <a:endParaRPr lang="en-US" baseline="0" dirty="0" smtClean="0"/>
          </a:p>
          <a:p>
            <a:r>
              <a:rPr lang="en-US" baseline="0" dirty="0" smtClean="0"/>
              <a:t>You’ll also notice that it took a few months to build up the pace, if you ignore the 50 days we lost due to an IRB reapplication.  And our recent pace of 15/month is very favorable within the context of the previous table.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560986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a:t>
            </a:r>
            <a:r>
              <a:rPr lang="en-US" baseline="0" dirty="0" smtClean="0"/>
              <a:t>leveraged </a:t>
            </a:r>
            <a:r>
              <a:rPr lang="en-US" baseline="0" dirty="0" smtClean="0"/>
              <a:t>here for these observational studies.  </a:t>
            </a:r>
            <a:r>
              <a:rPr lang="en-US" baseline="0" dirty="0" smtClean="0"/>
              <a:t>~~Although </a:t>
            </a:r>
            <a:r>
              <a:rPr lang="en-US" baseline="0" dirty="0" smtClean="0"/>
              <a:t>the research/QA methodology is very different, the software is the same</a:t>
            </a:r>
            <a:r>
              <a:rPr lang="en-US" baseline="0" dirty="0" smtClean="0"/>
              <a:t>.~~</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a:t>
            </a:r>
            <a:r>
              <a:rPr lang="en-US" baseline="0" dirty="0" smtClean="0"/>
              <a:t>developed </a:t>
            </a:r>
            <a:r>
              <a:rPr lang="en-US" baseline="0" dirty="0" smtClean="0"/>
              <a:t>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37</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38</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45</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46</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48</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50</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51</a:t>
            </a:fld>
            <a:endParaRPr lang="en-US"/>
          </a:p>
        </p:txBody>
      </p:sp>
    </p:spTree>
    <p:extLst>
      <p:ext uri="{BB962C8B-B14F-4D97-AF65-F5344CB8AC3E}">
        <p14:creationId xmlns:p14="http://schemas.microsoft.com/office/powerpoint/2010/main" val="281060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(And maybe not coincidentally, by descending order of IRB involvement.)</a:t>
            </a:r>
          </a:p>
          <a:p>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a:t>
            </a:r>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55</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a:t>
            </a:r>
            <a:r>
              <a:rPr lang="en-US" baseline="0" dirty="0" smtClean="0"/>
              <a:t>receive a </a:t>
            </a:r>
            <a:r>
              <a:rPr lang="en-US" baseline="0" dirty="0" smtClean="0"/>
              <a:t>request involving the CDW, it’s reviewed by a triage team and assigned to a mix of people.  We assist with the project (ideally while the proposal is being </a:t>
            </a:r>
            <a:r>
              <a:rPr lang="en-US" baseline="0" dirty="0" smtClean="0"/>
              <a:t>written –not after it’s submitted).  Some of </a:t>
            </a:r>
            <a:r>
              <a:rPr lang="en-US" baseline="0" dirty="0" smtClean="0"/>
              <a:t>the time we’re also the statisticians, and </a:t>
            </a:r>
            <a:r>
              <a:rPr lang="en-US" baseline="0" dirty="0" smtClean="0"/>
              <a:t>some of the </a:t>
            </a:r>
            <a:r>
              <a:rPr lang="en-US" baseline="0" dirty="0" smtClean="0"/>
              <a:t>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a:t>
            </a:r>
            <a:r>
              <a:rPr lang="en-US" baseline="0" dirty="0" smtClean="0"/>
              <a:t>institutions, </a:t>
            </a:r>
            <a:r>
              <a:rPr lang="en-US" baseline="0" dirty="0" smtClean="0"/>
              <a:t>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projects have been spread across several research groups.  We</a:t>
            </a:r>
            <a:r>
              <a:rPr lang="en-US" baseline="0" dirty="0" smtClean="0"/>
              <a:t> haven’t done much marketing, so it makes sense that the majority come from our own department.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3100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a:t>
            </a:r>
            <a:r>
              <a:rPr lang="en-US" baseline="0" dirty="0" smtClean="0"/>
              <a:t>2 </a:t>
            </a:r>
            <a:r>
              <a:rPr lang="en-US" baseline="0" dirty="0" smtClean="0"/>
              <a:t>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a:t>
            </a:r>
            <a:r>
              <a:rPr lang="en-US" baseline="0" dirty="0" smtClean="0"/>
              <a:t>BERD, </a:t>
            </a:r>
            <a:r>
              <a:rPr lang="en-US" baseline="0" dirty="0" smtClean="0"/>
              <a:t>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so we get word-of-mouth referrals.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9.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project-emerse.or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164678"/>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3813693"/>
            <a:ext cx="10058400" cy="2476738"/>
          </a:xfrm>
        </p:spPr>
        <p:txBody>
          <a:bodyPr>
            <a:normAutofit fontScale="92500" lnSpcReduction="20000"/>
          </a:bodyPr>
          <a:lstStyle/>
          <a:p>
            <a:r>
              <a:rPr lang="en-US" sz="2200" dirty="0" smtClean="0"/>
              <a:t>Will Beasley, </a:t>
            </a:r>
            <a:r>
              <a:rPr lang="en-US" sz="2200" dirty="0"/>
              <a:t>PhD</a:t>
            </a:r>
          </a:p>
          <a:p>
            <a:r>
              <a:rPr lang="en-US" sz="2200" dirty="0"/>
              <a:t>Ashley Thumann, MHA</a:t>
            </a:r>
          </a:p>
          <a:p>
            <a:r>
              <a:rPr lang="en-US" sz="2200" dirty="0" smtClean="0"/>
              <a:t>Wale Oluborode, </a:t>
            </a:r>
            <a:r>
              <a:rPr lang="en-US" sz="2200" dirty="0" smtClean="0"/>
              <a:t>MD, MPH</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05472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87646625"/>
              </p:ext>
            </p:extLst>
          </p:nvPr>
        </p:nvGraphicFramePr>
        <p:xfrm>
          <a:off x="426719" y="1459684"/>
          <a:ext cx="10837031" cy="4605562"/>
        </p:xfrm>
        <a:graphic>
          <a:graphicData uri="http://schemas.openxmlformats.org/drawingml/2006/table">
            <a:tbl>
              <a:tblPr/>
              <a:tblGrid>
                <a:gridCol w="1290765">
                  <a:extLst>
                    <a:ext uri="{9D8B030D-6E8A-4147-A177-3AD203B41FA5}">
                      <a16:colId xmlns="" xmlns:a16="http://schemas.microsoft.com/office/drawing/2014/main" val="1559313277"/>
                    </a:ext>
                  </a:extLst>
                </a:gridCol>
                <a:gridCol w="1489950">
                  <a:extLst>
                    <a:ext uri="{9D8B030D-6E8A-4147-A177-3AD203B41FA5}">
                      <a16:colId xmlns="" xmlns:a16="http://schemas.microsoft.com/office/drawing/2014/main" val="20001"/>
                    </a:ext>
                  </a:extLst>
                </a:gridCol>
                <a:gridCol w="1489950">
                  <a:extLst>
                    <a:ext uri="{9D8B030D-6E8A-4147-A177-3AD203B41FA5}">
                      <a16:colId xmlns="" xmlns:a16="http://schemas.microsoft.com/office/drawing/2014/main" val="20002"/>
                    </a:ext>
                  </a:extLst>
                </a:gridCol>
                <a:gridCol w="1489950">
                  <a:extLst>
                    <a:ext uri="{9D8B030D-6E8A-4147-A177-3AD203B41FA5}">
                      <a16:colId xmlns="" xmlns:a16="http://schemas.microsoft.com/office/drawing/2014/main" val="20003"/>
                    </a:ext>
                  </a:extLst>
                </a:gridCol>
                <a:gridCol w="1489950">
                  <a:extLst>
                    <a:ext uri="{9D8B030D-6E8A-4147-A177-3AD203B41FA5}">
                      <a16:colId xmlns="" xmlns:a16="http://schemas.microsoft.com/office/drawing/2014/main" val="3124089531"/>
                    </a:ext>
                  </a:extLst>
                </a:gridCol>
                <a:gridCol w="1489950">
                  <a:extLst>
                    <a:ext uri="{9D8B030D-6E8A-4147-A177-3AD203B41FA5}">
                      <a16:colId xmlns="" xmlns:a16="http://schemas.microsoft.com/office/drawing/2014/main" val="632426053"/>
                    </a:ext>
                  </a:extLst>
                </a:gridCol>
                <a:gridCol w="2096516">
                  <a:extLst>
                    <a:ext uri="{9D8B030D-6E8A-4147-A177-3AD203B41FA5}">
                      <a16:colId xmlns="" xmlns:a16="http://schemas.microsoft.com/office/drawing/2014/main" val="20006"/>
                    </a:ext>
                  </a:extLst>
                </a:gridCol>
              </a:tblGrid>
              <a:tr h="354274">
                <a:tc>
                  <a:txBody>
                    <a:bodyPr/>
                    <a:lstStyle/>
                    <a:p>
                      <a:pPr algn="ctr" fontAlgn="b"/>
                      <a:r>
                        <a:rPr lang="en-US" sz="2000" b="1" i="0" u="none" strike="noStrike" dirty="0" smtClean="0">
                          <a:solidFill>
                            <a:srgbClr val="DDEBF7"/>
                          </a:solidFill>
                          <a:effectLst/>
                          <a:latin typeface="Calibri" panose="020F0502020204030204" pitchFamily="34" charset="0"/>
                        </a:rPr>
                        <a:t>ow </a:t>
                      </a:r>
                      <a:r>
                        <a:rPr lang="en-US" sz="2000" b="1" i="0" u="none" strike="noStrike" dirty="0">
                          <a:solidFill>
                            <a:srgbClr val="DDEBF7"/>
                          </a:solidFill>
                          <a:effectLst/>
                          <a:latin typeface="Calibri" panose="020F0502020204030204" pitchFamily="34" charset="0"/>
                        </a:rPr>
                        <a:t>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marL="114300" indent="0"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87992228"/>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Dec</a:t>
                      </a:r>
                      <a:endParaRPr lang="en-US" sz="2000" b="0" i="0" u="none" strike="noStrike" dirty="0">
                        <a:solidFill>
                          <a:srgbClr val="000000"/>
                        </a:solidFill>
                        <a:effectLst/>
                        <a:latin typeface="Calibri" panose="020F0502020204030204" pitchFamily="34" charset="0"/>
                      </a:endParaRP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3538555921"/>
                  </a:ext>
                </a:extLst>
              </a:tr>
              <a:tr h="354274">
                <a:tc>
                  <a:txBody>
                    <a:bodyPr/>
                    <a:lstStyle/>
                    <a:p>
                      <a:pPr algn="l" fontAlgn="b"/>
                      <a:r>
                        <a:rPr lang="en-US" sz="2000" b="0" i="0" u="none" strike="noStrike" dirty="0">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3019565123"/>
                  </a:ext>
                </a:extLst>
              </a:tr>
              <a:tr h="354274">
                <a:tc>
                  <a:txBody>
                    <a:bodyPr/>
                    <a:lstStyle/>
                    <a:p>
                      <a:pPr algn="l" fontAlgn="b"/>
                      <a:r>
                        <a:rPr lang="en-US" sz="2000" b="0" i="0" u="none" strike="noStrike" dirty="0">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2325537827"/>
                  </a:ext>
                </a:extLst>
              </a:tr>
              <a:tr h="354274">
                <a:tc>
                  <a:txBody>
                    <a:bodyPr/>
                    <a:lstStyle/>
                    <a:p>
                      <a:pPr algn="l" fontAlgn="b"/>
                      <a:r>
                        <a:rPr lang="en-US" sz="2000" b="0" i="0" u="none" strike="noStrike" dirty="0">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856758769"/>
                  </a:ext>
                </a:extLst>
              </a:tr>
              <a:tr h="354274">
                <a:tc>
                  <a:txBody>
                    <a:bodyPr/>
                    <a:lstStyle/>
                    <a:p>
                      <a:pPr algn="l" fontAlgn="b"/>
                      <a:r>
                        <a:rPr lang="en-US" sz="2000" b="0" i="0" u="none" strike="noStrike" dirty="0">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22597655"/>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Aug</a:t>
                      </a:r>
                      <a:endParaRPr lang="en-US" sz="2000" b="0" i="0" u="none" strike="noStrike" dirty="0">
                        <a:solidFill>
                          <a:srgbClr val="808080"/>
                        </a:solidFill>
                        <a:effectLst/>
                        <a:latin typeface="Calibri" panose="020F0502020204030204" pitchFamily="34" charset="0"/>
                      </a:endParaRP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427164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2-10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a:p>
            <a:pPr lvl="1"/>
            <a:endParaRPr lang="en-US" sz="3600" dirty="0" smtClean="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extLst>
                    <a:ext uri="{9D8B030D-6E8A-4147-A177-3AD203B41FA5}">
                      <a16:colId xmlns="" xmlns:a16="http://schemas.microsoft.com/office/drawing/2014/main" val="20000"/>
                    </a:ext>
                  </a:extLst>
                </a:gridCol>
                <a:gridCol w="2134940">
                  <a:extLst>
                    <a:ext uri="{9D8B030D-6E8A-4147-A177-3AD203B41FA5}">
                      <a16:colId xmlns="" xmlns:a16="http://schemas.microsoft.com/office/drawing/2014/main" val="20001"/>
                    </a:ext>
                  </a:extLst>
                </a:gridCol>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extLst>
                  <a:ext uri="{0D108BD9-81ED-4DB2-BD59-A6C34878D82A}">
                    <a16:rowId xmlns="" xmlns:a16="http://schemas.microsoft.com/office/drawing/2014/main" val="10000"/>
                  </a:ext>
                </a:extLst>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extLst>
                  <a:ext uri="{0D108BD9-81ED-4DB2-BD59-A6C34878D82A}">
                    <a16:rowId xmlns="" xmlns:a16="http://schemas.microsoft.com/office/drawing/2014/main" val="10001"/>
                  </a:ext>
                </a:extLst>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extLst>
                  <a:ext uri="{0D108BD9-81ED-4DB2-BD59-A6C34878D82A}">
                    <a16:rowId xmlns="" xmlns:a16="http://schemas.microsoft.com/office/drawing/2014/main" val="10002"/>
                  </a:ext>
                </a:extLst>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extLst>
                  <a:ext uri="{0D108BD9-81ED-4DB2-BD59-A6C34878D82A}">
                    <a16:rowId xmlns="" xmlns:a16="http://schemas.microsoft.com/office/drawing/2014/main" val="10003"/>
                  </a:ext>
                </a:extLst>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extLst>
                  <a:ext uri="{0D108BD9-81ED-4DB2-BD59-A6C34878D82A}">
                    <a16:rowId xmlns="" xmlns:a16="http://schemas.microsoft.com/office/drawing/2014/main" val="10004"/>
                  </a:ext>
                </a:extLst>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extLst>
                  <a:ext uri="{0D108BD9-81ED-4DB2-BD59-A6C34878D82A}">
                    <a16:rowId xmlns="" xmlns:a16="http://schemas.microsoft.com/office/drawing/2014/main" val="10005"/>
                  </a:ext>
                </a:extLst>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extLst>
                  <a:ext uri="{0D108BD9-81ED-4DB2-BD59-A6C34878D82A}">
                    <a16:rowId xmlns="" xmlns:a16="http://schemas.microsoft.com/office/drawing/2014/main" val="10006"/>
                  </a:ext>
                </a:extLst>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extLst>
                  <a:ext uri="{0D108BD9-81ED-4DB2-BD59-A6C34878D82A}">
                    <a16:rowId xmlns="" xmlns:a16="http://schemas.microsoft.com/office/drawing/2014/main" val="10007"/>
                  </a:ext>
                </a:extLst>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extLst>
                  <a:ext uri="{0D108BD9-81ED-4DB2-BD59-A6C34878D82A}">
                    <a16:rowId xmlns="" xmlns:a16="http://schemas.microsoft.com/office/drawing/2014/main" val="10008"/>
                  </a:ext>
                </a:extLst>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extLst>
                  <a:ext uri="{0D108BD9-81ED-4DB2-BD59-A6C34878D82A}">
                    <a16:rowId xmlns="" xmlns:a16="http://schemas.microsoft.com/office/drawing/2014/main" val="10009"/>
                  </a:ext>
                </a:extLst>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extLst>
                  <a:ext uri="{0D108BD9-81ED-4DB2-BD59-A6C34878D82A}">
                    <a16:rowId xmlns="" xmlns:a16="http://schemas.microsoft.com/office/drawing/2014/main" val="10010"/>
                  </a:ext>
                </a:extLst>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extLst>
                  <a:ext uri="{0D108BD9-81ED-4DB2-BD59-A6C34878D82A}">
                    <a16:rowId xmlns="" xmlns:a16="http://schemas.microsoft.com/office/drawing/2014/main" val="10011"/>
                  </a:ext>
                </a:extLst>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5973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10743</TotalTime>
  <Words>5614</Words>
  <Application>Microsoft Office PowerPoint</Application>
  <PresentationFormat>Widescreen</PresentationFormat>
  <Paragraphs>955</Paragraphs>
  <Slides>79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Enrollment Rate by Institution</vt:lpstr>
      <vt:lpstr>New Participant Enrollment (by Site and Month)</vt:lpstr>
      <vt:lpstr>PowerPoint Presentation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Future Applications:  Disease Surveillance &amp; Learning Health Systems</vt:lpstr>
      <vt:lpstr>PowerPoint Presentation</vt:lpstr>
      <vt:lpstr>Thank you</vt:lpstr>
      <vt:lpstr>Extras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189</cp:revision>
  <dcterms:created xsi:type="dcterms:W3CDTF">2019-06-04T17:44:43Z</dcterms:created>
  <dcterms:modified xsi:type="dcterms:W3CDTF">2020-06-21T23:49:15Z</dcterms:modified>
</cp:coreProperties>
</file>